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5" r:id="rId4"/>
    <p:sldId id="258" r:id="rId5"/>
    <p:sldId id="259" r:id="rId6"/>
    <p:sldId id="266" r:id="rId7"/>
    <p:sldId id="260" r:id="rId8"/>
    <p:sldId id="261" r:id="rId9"/>
    <p:sldId id="262" r:id="rId10"/>
    <p:sldId id="269" r:id="rId11"/>
    <p:sldId id="263" r:id="rId12"/>
    <p:sldId id="267" r:id="rId13"/>
    <p:sldId id="272" r:id="rId14"/>
    <p:sldId id="270" r:id="rId15"/>
    <p:sldId id="271" r:id="rId16"/>
    <p:sldId id="273" r:id="rId17"/>
    <p:sldId id="274" r:id="rId18"/>
    <p:sldId id="275" r:id="rId19"/>
    <p:sldId id="268" r:id="rId20"/>
  </p:sldIdLst>
  <p:sldSz cx="6858000" cy="9144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49" d="100"/>
          <a:sy n="49" d="100"/>
        </p:scale>
        <p:origin x="-1386" y="378"/>
      </p:cViewPr>
      <p:guideLst>
        <p:guide orient="horz" pos="2880"/>
        <p:guide pos="216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14350" y="2840568"/>
            <a:ext cx="5829300" cy="1960033"/>
          </a:xfrm>
        </p:spPr>
        <p:txBody>
          <a:bodyPr/>
          <a:lstStyle/>
          <a:p>
            <a:r>
              <a:rPr lang="en-US" smtClean="0"/>
              <a:t>Click to edit Master title style</a:t>
            </a:r>
            <a:endParaRPr lang="en-US"/>
          </a:p>
        </p:txBody>
      </p:sp>
      <p:sp>
        <p:nvSpPr>
          <p:cNvPr id="3" name="Subtitle 2"/>
          <p:cNvSpPr>
            <a:spLocks noGrp="1"/>
          </p:cNvSpPr>
          <p:nvPr>
            <p:ph type="subTitle" idx="1"/>
          </p:nvPr>
        </p:nvSpPr>
        <p:spPr>
          <a:xfrm>
            <a:off x="1028700" y="5181600"/>
            <a:ext cx="4800600" cy="23368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A1F4FFA-9BCF-4DAD-9166-FFC25EC71058}" type="datetimeFigureOut">
              <a:rPr lang="en-US" smtClean="0"/>
              <a:pPr/>
              <a:t>2/20/2008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EB1C5B-DDF4-4BB0-84F3-444742502862}"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1F4FFA-9BCF-4DAD-9166-FFC25EC71058}" type="datetimeFigureOut">
              <a:rPr lang="en-US" smtClean="0"/>
              <a:pPr/>
              <a:t>2/20/2008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EB1C5B-DDF4-4BB0-84F3-444742502862}"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72050" y="366185"/>
            <a:ext cx="1543050" cy="7802033"/>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42900" y="366185"/>
            <a:ext cx="4514850" cy="780203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1F4FFA-9BCF-4DAD-9166-FFC25EC71058}" type="datetimeFigureOut">
              <a:rPr lang="en-US" smtClean="0"/>
              <a:pPr/>
              <a:t>2/20/2008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EB1C5B-DDF4-4BB0-84F3-444742502862}"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1F4FFA-9BCF-4DAD-9166-FFC25EC71058}" type="datetimeFigureOut">
              <a:rPr lang="en-US" smtClean="0"/>
              <a:pPr/>
              <a:t>2/20/2008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EB1C5B-DDF4-4BB0-84F3-444742502862}"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41735" y="5875867"/>
            <a:ext cx="5829300" cy="181610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541735" y="3875618"/>
            <a:ext cx="5829300" cy="2000249"/>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A1F4FFA-9BCF-4DAD-9166-FFC25EC71058}" type="datetimeFigureOut">
              <a:rPr lang="en-US" smtClean="0"/>
              <a:pPr/>
              <a:t>2/20/2008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EB1C5B-DDF4-4BB0-84F3-444742502862}"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342900" y="2133601"/>
            <a:ext cx="3028950" cy="6034617"/>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486150" y="2133601"/>
            <a:ext cx="3028950" cy="6034617"/>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A1F4FFA-9BCF-4DAD-9166-FFC25EC71058}" type="datetimeFigureOut">
              <a:rPr lang="en-US" smtClean="0"/>
              <a:pPr/>
              <a:t>2/20/2008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EB1C5B-DDF4-4BB0-84F3-444742502862}"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342900" y="2046817"/>
            <a:ext cx="303014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342900" y="2899833"/>
            <a:ext cx="303014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3483769" y="2046817"/>
            <a:ext cx="303133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3483769" y="2899833"/>
            <a:ext cx="303133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A1F4FFA-9BCF-4DAD-9166-FFC25EC71058}" type="datetimeFigureOut">
              <a:rPr lang="en-US" smtClean="0"/>
              <a:pPr/>
              <a:t>2/20/2008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EEB1C5B-DDF4-4BB0-84F3-444742502862}"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A1F4FFA-9BCF-4DAD-9166-FFC25EC71058}" type="datetimeFigureOut">
              <a:rPr lang="en-US" smtClean="0"/>
              <a:pPr/>
              <a:t>2/20/2008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EEB1C5B-DDF4-4BB0-84F3-444742502862}"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1F4FFA-9BCF-4DAD-9166-FFC25EC71058}" type="datetimeFigureOut">
              <a:rPr lang="en-US" smtClean="0"/>
              <a:pPr/>
              <a:t>2/20/2008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EEB1C5B-DDF4-4BB0-84F3-444742502862}"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42900" y="364067"/>
            <a:ext cx="2256235" cy="154940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2681287" y="364067"/>
            <a:ext cx="3833813" cy="7804151"/>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342900" y="1913467"/>
            <a:ext cx="2256235" cy="6254751"/>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A1F4FFA-9BCF-4DAD-9166-FFC25EC71058}" type="datetimeFigureOut">
              <a:rPr lang="en-US" smtClean="0"/>
              <a:pPr/>
              <a:t>2/20/2008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EB1C5B-DDF4-4BB0-84F3-444742502862}"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344216" y="6400800"/>
            <a:ext cx="4114800" cy="755651"/>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344216" y="817033"/>
            <a:ext cx="41148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344216" y="7156451"/>
            <a:ext cx="4114800" cy="107314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A1F4FFA-9BCF-4DAD-9166-FFC25EC71058}" type="datetimeFigureOut">
              <a:rPr lang="en-US" smtClean="0"/>
              <a:pPr/>
              <a:t>2/20/2008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EB1C5B-DDF4-4BB0-84F3-444742502862}"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342900" y="366184"/>
            <a:ext cx="6172200" cy="1524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342900" y="2133601"/>
            <a:ext cx="6172200" cy="603461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342900" y="8475134"/>
            <a:ext cx="1600200" cy="486833"/>
          </a:xfrm>
          <a:prstGeom prst="rect">
            <a:avLst/>
          </a:prstGeom>
        </p:spPr>
        <p:txBody>
          <a:bodyPr vert="horz" lIns="91440" tIns="45720" rIns="91440" bIns="45720" rtlCol="0" anchor="ctr"/>
          <a:lstStyle>
            <a:lvl1pPr algn="l">
              <a:defRPr sz="1200">
                <a:solidFill>
                  <a:schemeClr val="tx1">
                    <a:tint val="75000"/>
                  </a:schemeClr>
                </a:solidFill>
              </a:defRPr>
            </a:lvl1pPr>
          </a:lstStyle>
          <a:p>
            <a:fld id="{BA1F4FFA-9BCF-4DAD-9166-FFC25EC71058}" type="datetimeFigureOut">
              <a:rPr lang="en-US" smtClean="0"/>
              <a:pPr/>
              <a:t>2/20/2008</a:t>
            </a:fld>
            <a:endParaRPr lang="en-US"/>
          </a:p>
        </p:txBody>
      </p:sp>
      <p:sp>
        <p:nvSpPr>
          <p:cNvPr id="5" name="Footer Placeholder 4"/>
          <p:cNvSpPr>
            <a:spLocks noGrp="1"/>
          </p:cNvSpPr>
          <p:nvPr>
            <p:ph type="ftr" sz="quarter" idx="3"/>
          </p:nvPr>
        </p:nvSpPr>
        <p:spPr>
          <a:xfrm>
            <a:off x="2343150" y="8475134"/>
            <a:ext cx="2171700" cy="486833"/>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4914900" y="8475134"/>
            <a:ext cx="1600200" cy="486833"/>
          </a:xfrm>
          <a:prstGeom prst="rect">
            <a:avLst/>
          </a:prstGeom>
        </p:spPr>
        <p:txBody>
          <a:bodyPr vert="horz" lIns="91440" tIns="45720" rIns="91440" bIns="45720" rtlCol="0" anchor="ctr"/>
          <a:lstStyle>
            <a:lvl1pPr algn="r">
              <a:defRPr sz="1200">
                <a:solidFill>
                  <a:schemeClr val="tx1">
                    <a:tint val="75000"/>
                  </a:schemeClr>
                </a:solidFill>
              </a:defRPr>
            </a:lvl1pPr>
          </a:lstStyle>
          <a:p>
            <a:fld id="{3EEB1C5B-DDF4-4BB0-84F3-444742502862}"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
            <a:ext cx="5829300" cy="1828800"/>
          </a:xfrm>
        </p:spPr>
        <p:txBody>
          <a:bodyPr/>
          <a:lstStyle/>
          <a:p>
            <a:r>
              <a:rPr lang="en-US" dirty="0" smtClean="0"/>
              <a:t>Health Right: </a:t>
            </a:r>
            <a:br>
              <a:rPr lang="en-US" dirty="0" smtClean="0"/>
            </a:br>
            <a:r>
              <a:rPr lang="en-US" dirty="0" smtClean="0"/>
              <a:t>The right concept</a:t>
            </a:r>
            <a:endParaRPr lang="en-US" dirty="0"/>
          </a:p>
        </p:txBody>
      </p:sp>
      <p:sp>
        <p:nvSpPr>
          <p:cNvPr id="3" name="Subtitle 2"/>
          <p:cNvSpPr>
            <a:spLocks noGrp="1"/>
          </p:cNvSpPr>
          <p:nvPr>
            <p:ph type="subTitle" idx="1"/>
          </p:nvPr>
        </p:nvSpPr>
        <p:spPr>
          <a:xfrm>
            <a:off x="228600" y="3657600"/>
            <a:ext cx="6629400" cy="5029200"/>
          </a:xfrm>
        </p:spPr>
        <p:txBody>
          <a:bodyPr>
            <a:normAutofit fontScale="77500" lnSpcReduction="20000"/>
          </a:bodyPr>
          <a:lstStyle/>
          <a:p>
            <a:pPr algn="l"/>
            <a:r>
              <a:rPr lang="en-US" sz="2800" u="sng" dirty="0" smtClean="0">
                <a:latin typeface="Times New Roman" pitchFamily="18" charset="0"/>
                <a:cs typeface="Times New Roman" pitchFamily="18" charset="0"/>
              </a:rPr>
              <a:t>Frame work</a:t>
            </a:r>
          </a:p>
          <a:p>
            <a:pPr algn="l">
              <a:buFont typeface="Arial" pitchFamily="34" charset="0"/>
              <a:buChar char="•"/>
            </a:pPr>
            <a:r>
              <a:rPr lang="en-US" sz="2800" dirty="0" smtClean="0">
                <a:latin typeface="Times New Roman" pitchFamily="18" charset="0"/>
                <a:cs typeface="Times New Roman" pitchFamily="18" charset="0"/>
              </a:rPr>
              <a:t>What is right</a:t>
            </a:r>
          </a:p>
          <a:p>
            <a:pPr algn="l">
              <a:buFont typeface="Arial" pitchFamily="34" charset="0"/>
              <a:buChar char="•"/>
            </a:pPr>
            <a:r>
              <a:rPr lang="en-US" sz="2800" dirty="0" smtClean="0">
                <a:latin typeface="Times New Roman" pitchFamily="18" charset="0"/>
                <a:cs typeface="Times New Roman" pitchFamily="18" charset="0"/>
              </a:rPr>
              <a:t>Types of right</a:t>
            </a:r>
          </a:p>
          <a:p>
            <a:pPr algn="l">
              <a:buFont typeface="Arial" pitchFamily="34" charset="0"/>
              <a:buChar char="•"/>
            </a:pPr>
            <a:r>
              <a:rPr lang="en-US" sz="2800" dirty="0" smtClean="0">
                <a:latin typeface="Times New Roman" pitchFamily="18" charset="0"/>
                <a:cs typeface="Times New Roman" pitchFamily="18" charset="0"/>
              </a:rPr>
              <a:t>Health right</a:t>
            </a:r>
          </a:p>
          <a:p>
            <a:pPr algn="l">
              <a:buFont typeface="Arial" pitchFamily="34" charset="0"/>
              <a:buChar char="•"/>
            </a:pPr>
            <a:r>
              <a:rPr lang="en-US" sz="2800" dirty="0" smtClean="0">
                <a:latin typeface="Times New Roman" pitchFamily="18" charset="0"/>
                <a:cs typeface="Times New Roman" pitchFamily="18" charset="0"/>
              </a:rPr>
              <a:t>Development of concept of health right</a:t>
            </a:r>
          </a:p>
          <a:p>
            <a:pPr algn="l">
              <a:buFont typeface="Arial" pitchFamily="34" charset="0"/>
              <a:buChar char="•"/>
            </a:pPr>
            <a:r>
              <a:rPr lang="en-US" sz="2800" dirty="0" smtClean="0">
                <a:latin typeface="Times New Roman" pitchFamily="18" charset="0"/>
                <a:cs typeface="Times New Roman" pitchFamily="18" charset="0"/>
              </a:rPr>
              <a:t>Human right Vs Health right</a:t>
            </a:r>
          </a:p>
          <a:p>
            <a:pPr algn="l">
              <a:buFont typeface="Arial" pitchFamily="34" charset="0"/>
              <a:buChar char="•"/>
            </a:pPr>
            <a:r>
              <a:rPr lang="en-US" sz="2800" dirty="0" smtClean="0">
                <a:latin typeface="Times New Roman" pitchFamily="18" charset="0"/>
                <a:cs typeface="Times New Roman" pitchFamily="18" charset="0"/>
              </a:rPr>
              <a:t>Issues in health right</a:t>
            </a:r>
          </a:p>
          <a:p>
            <a:pPr algn="l">
              <a:buFont typeface="Arial" pitchFamily="34" charset="0"/>
              <a:buChar char="•"/>
            </a:pPr>
            <a:r>
              <a:rPr lang="en-US" sz="2800" dirty="0" smtClean="0">
                <a:latin typeface="Times New Roman" pitchFamily="18" charset="0"/>
                <a:cs typeface="Times New Roman" pitchFamily="18" charset="0"/>
              </a:rPr>
              <a:t>International movement for health right</a:t>
            </a:r>
          </a:p>
          <a:p>
            <a:pPr algn="l">
              <a:buFont typeface="Arial" pitchFamily="34" charset="0"/>
              <a:buChar char="•"/>
            </a:pPr>
            <a:r>
              <a:rPr lang="en-US" sz="2800" dirty="0" smtClean="0"/>
              <a:t>Present scenario in India</a:t>
            </a:r>
          </a:p>
          <a:p>
            <a:pPr algn="l">
              <a:buFont typeface="Arial" pitchFamily="34" charset="0"/>
              <a:buChar char="•"/>
            </a:pPr>
            <a:r>
              <a:rPr lang="en-US" sz="2800" dirty="0" smtClean="0">
                <a:latin typeface="Times New Roman" pitchFamily="18" charset="0"/>
                <a:cs typeface="Times New Roman" pitchFamily="18" charset="0"/>
              </a:rPr>
              <a:t>Health rights Indian constitution and law</a:t>
            </a:r>
          </a:p>
          <a:p>
            <a:pPr algn="l">
              <a:buFont typeface="Arial" pitchFamily="34" charset="0"/>
              <a:buChar char="•"/>
            </a:pPr>
            <a:r>
              <a:rPr lang="en-US" sz="2800" dirty="0" smtClean="0"/>
              <a:t>Movements in India</a:t>
            </a:r>
          </a:p>
          <a:p>
            <a:pPr algn="l">
              <a:buFont typeface="Arial" pitchFamily="34" charset="0"/>
              <a:buChar char="•"/>
            </a:pPr>
            <a:r>
              <a:rPr lang="en-US" sz="2800" dirty="0" smtClean="0"/>
              <a:t>Different organization </a:t>
            </a:r>
          </a:p>
          <a:p>
            <a:pPr algn="l">
              <a:buFont typeface="Arial" pitchFamily="34" charset="0"/>
              <a:buChar char="•"/>
            </a:pPr>
            <a:r>
              <a:rPr lang="en-US" sz="2800" dirty="0" smtClean="0">
                <a:latin typeface="Times New Roman" pitchFamily="18" charset="0"/>
                <a:cs typeface="Times New Roman" pitchFamily="18" charset="0"/>
              </a:rPr>
              <a:t>Reproductive and sexual rights</a:t>
            </a:r>
          </a:p>
          <a:p>
            <a:pPr algn="l">
              <a:buFont typeface="Arial" pitchFamily="34" charset="0"/>
              <a:buChar char="•"/>
            </a:pPr>
            <a:r>
              <a:rPr lang="en-US" sz="2400" dirty="0" smtClean="0"/>
              <a:t>Concern about health right in present scenario</a:t>
            </a:r>
            <a:endParaRPr lang="en-US" sz="2800" dirty="0" smtClean="0"/>
          </a:p>
          <a:p>
            <a:pPr algn="l">
              <a:buFont typeface="Arial" pitchFamily="34" charset="0"/>
              <a:buChar char="•"/>
            </a:pPr>
            <a:endParaRPr lang="en-US" sz="2800" dirty="0" smtClean="0">
              <a:latin typeface="Times New Roman" pitchFamily="18" charset="0"/>
              <a:cs typeface="Times New Roman" pitchFamily="18" charset="0"/>
            </a:endParaRPr>
          </a:p>
          <a:p>
            <a:pPr algn="l">
              <a:buFont typeface="Arial" pitchFamily="34" charset="0"/>
              <a:buChar char="•"/>
            </a:pPr>
            <a:endParaRPr lang="en-US" sz="2800" dirty="0" smtClean="0">
              <a:latin typeface="Times New Roman" pitchFamily="18" charset="0"/>
              <a:cs typeface="Times New Roman" pitchFamily="18" charset="0"/>
            </a:endParaRPr>
          </a:p>
          <a:p>
            <a:pPr algn="l">
              <a:buFont typeface="Arial" pitchFamily="34" charset="0"/>
              <a:buChar char="•"/>
            </a:pPr>
            <a:endParaRPr lang="en-US" sz="2800" dirty="0" smtClean="0">
              <a:latin typeface="Times New Roman" pitchFamily="18" charset="0"/>
              <a:cs typeface="Times New Roman" pitchFamily="18" charset="0"/>
            </a:endParaRPr>
          </a:p>
          <a:p>
            <a:pPr algn="l">
              <a:buFont typeface="Arial" pitchFamily="34" charset="0"/>
              <a:buChar char="•"/>
            </a:pPr>
            <a:endParaRPr lang="en-US" dirty="0" smtClean="0"/>
          </a:p>
          <a:p>
            <a:pPr algn="l">
              <a:buFont typeface="Arial" pitchFamily="34" charset="0"/>
              <a:buChar char="•"/>
            </a:pPr>
            <a:endParaRPr lang="en-US" dirty="0" smtClean="0"/>
          </a:p>
          <a:p>
            <a:pPr algn="l">
              <a:buFont typeface="Arial" pitchFamily="34" charset="0"/>
              <a:buChar char="•"/>
            </a:pP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1056216"/>
          </a:xfrm>
        </p:spPr>
        <p:txBody>
          <a:bodyPr/>
          <a:lstStyle/>
          <a:p>
            <a:r>
              <a:rPr lang="en-US" dirty="0" smtClean="0"/>
              <a:t>Current scenario in India</a:t>
            </a:r>
            <a:endParaRPr lang="en-US" dirty="0"/>
          </a:p>
        </p:txBody>
      </p:sp>
      <p:sp>
        <p:nvSpPr>
          <p:cNvPr id="3" name="Content Placeholder 2"/>
          <p:cNvSpPr>
            <a:spLocks noGrp="1"/>
          </p:cNvSpPr>
          <p:nvPr>
            <p:ph idx="1"/>
          </p:nvPr>
        </p:nvSpPr>
        <p:spPr>
          <a:xfrm>
            <a:off x="342900" y="1524000"/>
            <a:ext cx="6172200" cy="7213600"/>
          </a:xfrm>
        </p:spPr>
        <p:txBody>
          <a:bodyPr/>
          <a:lstStyle/>
          <a:p>
            <a:r>
              <a:rPr lang="en-US" dirty="0" smtClean="0"/>
              <a:t>Lots of the human right are the part law  and constitute </a:t>
            </a:r>
          </a:p>
          <a:p>
            <a:r>
              <a:rPr lang="en-US" dirty="0" smtClean="0"/>
              <a:t>There are no separate set of rights can be named as health right.</a:t>
            </a:r>
          </a:p>
          <a:p>
            <a:r>
              <a:rPr lang="en-US" dirty="0" smtClean="0"/>
              <a:t>Lots of the non government organization are working for the health right of the people on regional and national basis.</a:t>
            </a:r>
          </a:p>
          <a:p>
            <a:r>
              <a:rPr lang="en-US" dirty="0" smtClean="0"/>
              <a:t> National human right commission</a:t>
            </a:r>
          </a:p>
          <a:p>
            <a:r>
              <a:rPr lang="en-US" dirty="0" smtClean="0"/>
              <a:t>Jan swasthya </a:t>
            </a:r>
            <a:r>
              <a:rPr lang="en-US" dirty="0" err="1" smtClean="0"/>
              <a:t>abhiyan</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1564216"/>
          </a:xfrm>
        </p:spPr>
        <p:txBody>
          <a:bodyPr>
            <a:normAutofit fontScale="90000"/>
          </a:bodyPr>
          <a:lstStyle/>
          <a:p>
            <a:pPr lvl="0"/>
            <a:r>
              <a:rPr lang="en-US" dirty="0" smtClean="0"/>
              <a:t/>
            </a:r>
            <a:br>
              <a:rPr lang="en-US" dirty="0" smtClean="0"/>
            </a:br>
            <a:r>
              <a:rPr lang="en-US" dirty="0" smtClean="0">
                <a:latin typeface="Times New Roman" pitchFamily="18" charset="0"/>
                <a:cs typeface="Times New Roman" pitchFamily="18" charset="0"/>
              </a:rPr>
              <a:t>Health </a:t>
            </a:r>
            <a:r>
              <a:rPr lang="en-US" dirty="0">
                <a:latin typeface="Times New Roman" pitchFamily="18" charset="0"/>
                <a:cs typeface="Times New Roman" pitchFamily="18" charset="0"/>
              </a:rPr>
              <a:t>rights in </a:t>
            </a:r>
            <a:r>
              <a:rPr lang="en-US" dirty="0" smtClean="0">
                <a:latin typeface="Times New Roman" pitchFamily="18" charset="0"/>
                <a:cs typeface="Times New Roman" pitchFamily="18" charset="0"/>
              </a:rPr>
              <a:t>constitution </a:t>
            </a:r>
            <a:r>
              <a:rPr lang="en-US" dirty="0">
                <a:latin typeface="Times New Roman" pitchFamily="18" charset="0"/>
                <a:cs typeface="Times New Roman" pitchFamily="18" charset="0"/>
              </a:rPr>
              <a:t>and law</a:t>
            </a:r>
            <a:r>
              <a:rPr lang="en-US" dirty="0"/>
              <a:t/>
            </a:r>
            <a:br>
              <a:rPr lang="en-US" dirty="0"/>
            </a:br>
            <a:endParaRPr lang="en-US" dirty="0"/>
          </a:p>
        </p:txBody>
      </p:sp>
      <p:sp>
        <p:nvSpPr>
          <p:cNvPr id="3" name="Content Placeholder 2"/>
          <p:cNvSpPr>
            <a:spLocks noGrp="1"/>
          </p:cNvSpPr>
          <p:nvPr>
            <p:ph idx="1"/>
          </p:nvPr>
        </p:nvSpPr>
        <p:spPr>
          <a:xfrm>
            <a:off x="285750" y="2032000"/>
            <a:ext cx="6172200" cy="6502400"/>
          </a:xfrm>
        </p:spPr>
        <p:txBody>
          <a:bodyPr>
            <a:normAutofit/>
          </a:bodyPr>
          <a:lstStyle/>
          <a:p>
            <a:pPr lvl="0"/>
            <a:r>
              <a:rPr lang="en-US" u="sng" dirty="0" smtClean="0">
                <a:latin typeface="Times New Roman" pitchFamily="18" charset="0"/>
                <a:cs typeface="Times New Roman" pitchFamily="18" charset="0"/>
              </a:rPr>
              <a:t>Article 21 and 39</a:t>
            </a:r>
            <a:r>
              <a:rPr lang="en-US" dirty="0" smtClean="0">
                <a:latin typeface="Times New Roman" pitchFamily="18" charset="0"/>
                <a:cs typeface="Times New Roman" pitchFamily="18" charset="0"/>
              </a:rPr>
              <a:t>:  Right to health and medical care is a fundamental right under Article 21 and 39.</a:t>
            </a:r>
          </a:p>
          <a:p>
            <a:r>
              <a:rPr lang="en-US" u="sng" dirty="0" smtClean="0">
                <a:latin typeface="Times New Roman" pitchFamily="18" charset="0"/>
                <a:cs typeface="Times New Roman" pitchFamily="18" charset="0"/>
              </a:rPr>
              <a:t>Article  242 and 243-g</a:t>
            </a:r>
            <a:r>
              <a:rPr lang="en-US" dirty="0" smtClean="0">
                <a:latin typeface="Times New Roman" pitchFamily="18" charset="0"/>
                <a:cs typeface="Times New Roman" pitchFamily="18" charset="0"/>
              </a:rPr>
              <a:t>: Gives  the right to the municipal  or local authorities in relation to the public health and sanitation.</a:t>
            </a:r>
          </a:p>
          <a:p>
            <a:r>
              <a:rPr lang="en-US" u="sng" dirty="0" smtClean="0">
                <a:latin typeface="Times New Roman" pitchFamily="18" charset="0"/>
                <a:cs typeface="Times New Roman" pitchFamily="18" charset="0"/>
              </a:rPr>
              <a:t>Article 42 </a:t>
            </a:r>
            <a:r>
              <a:rPr lang="en-US" u="sng" smtClean="0">
                <a:latin typeface="Times New Roman" pitchFamily="18" charset="0"/>
                <a:cs typeface="Times New Roman" pitchFamily="18" charset="0"/>
              </a:rPr>
              <a:t>and 43  :</a:t>
            </a:r>
            <a:r>
              <a:rPr lang="en-US" smtClean="0">
                <a:latin typeface="Times New Roman" pitchFamily="18" charset="0"/>
                <a:cs typeface="Times New Roman" pitchFamily="18" charset="0"/>
              </a:rPr>
              <a:t>Health </a:t>
            </a:r>
            <a:r>
              <a:rPr lang="en-US" dirty="0" smtClean="0">
                <a:latin typeface="Times New Roman" pitchFamily="18" charset="0"/>
                <a:cs typeface="Times New Roman" pitchFamily="18" charset="0"/>
              </a:rPr>
              <a:t>right </a:t>
            </a:r>
            <a:r>
              <a:rPr lang="en-US" smtClean="0">
                <a:latin typeface="Times New Roman" pitchFamily="18" charset="0"/>
                <a:cs typeface="Times New Roman" pitchFamily="18" charset="0"/>
              </a:rPr>
              <a:t>of workmen</a:t>
            </a:r>
            <a:endParaRPr lang="en-US" dirty="0" smtClean="0">
              <a:latin typeface="Times New Roman" pitchFamily="18" charset="0"/>
              <a:cs typeface="Times New Roman" pitchFamily="18" charset="0"/>
            </a:endParaRPr>
          </a:p>
          <a:p>
            <a:endParaRPr lang="en-US" dirty="0" smtClean="0">
              <a:latin typeface="Times New Roman" pitchFamily="18" charset="0"/>
              <a:cs typeface="Times New Roman" pitchFamily="18" charset="0"/>
            </a:endParaRPr>
          </a:p>
          <a:p>
            <a:pPr lvl="0">
              <a:buNone/>
            </a:pPr>
            <a:endParaRPr lang="en-US" dirty="0" smtClean="0"/>
          </a:p>
          <a:p>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954616"/>
          </a:xfrm>
        </p:spPr>
        <p:txBody>
          <a:bodyPr>
            <a:noAutofit/>
          </a:bodyPr>
          <a:lstStyle/>
          <a:p>
            <a:pPr algn="l"/>
            <a:r>
              <a:rPr lang="en-US" sz="3200" dirty="0" smtClean="0"/>
              <a:t>Health rights Indian constitution and law…….</a:t>
            </a:r>
            <a:endParaRPr lang="en-US" sz="3200" dirty="0"/>
          </a:p>
        </p:txBody>
      </p:sp>
      <p:sp>
        <p:nvSpPr>
          <p:cNvPr id="3" name="Content Placeholder 2"/>
          <p:cNvSpPr>
            <a:spLocks noGrp="1"/>
          </p:cNvSpPr>
          <p:nvPr>
            <p:ph idx="1"/>
          </p:nvPr>
        </p:nvSpPr>
        <p:spPr>
          <a:xfrm>
            <a:off x="342900" y="1524000"/>
            <a:ext cx="6172200" cy="7315200"/>
          </a:xfrm>
        </p:spPr>
        <p:txBody>
          <a:bodyPr>
            <a:normAutofit fontScale="92500"/>
          </a:bodyPr>
          <a:lstStyle/>
          <a:p>
            <a:pPr lvl="0"/>
            <a:r>
              <a:rPr lang="en-US" u="sng" dirty="0" smtClean="0"/>
              <a:t>Patients right: </a:t>
            </a:r>
            <a:endParaRPr lang="en-US" dirty="0" smtClean="0"/>
          </a:p>
          <a:p>
            <a:pPr lvl="0"/>
            <a:r>
              <a:rPr lang="en-US" dirty="0" smtClean="0"/>
              <a:t>Right of information of the patients own health.</a:t>
            </a:r>
          </a:p>
          <a:p>
            <a:pPr lvl="0"/>
            <a:r>
              <a:rPr lang="en-US" dirty="0" smtClean="0"/>
              <a:t>Right to informed consent.</a:t>
            </a:r>
          </a:p>
          <a:p>
            <a:pPr lvl="0"/>
            <a:r>
              <a:rPr lang="en-US" dirty="0" smtClean="0"/>
              <a:t>Right of free choice.</a:t>
            </a:r>
          </a:p>
          <a:p>
            <a:pPr lvl="0"/>
            <a:r>
              <a:rPr lang="en-US" dirty="0" smtClean="0"/>
              <a:t>Right of privacy and confidentiality.</a:t>
            </a:r>
          </a:p>
          <a:p>
            <a:pPr lvl="0"/>
            <a:r>
              <a:rPr lang="en-US" dirty="0" smtClean="0"/>
              <a:t>Right to safety.</a:t>
            </a:r>
          </a:p>
          <a:p>
            <a:r>
              <a:rPr lang="en-US" dirty="0" smtClean="0"/>
              <a:t>Right to complain. Patient can file the complain under Criminal Law, Civil Law, Consumer protection act (CPA)Medical council, Other Laws</a:t>
            </a:r>
          </a:p>
          <a:p>
            <a:pPr>
              <a:buNone/>
            </a:pPr>
            <a:r>
              <a:rPr lang="en-US" dirty="0" smtClean="0"/>
              <a:t> e.g. MTP Act, Drugs and Cosmetic act, Drug and magic remedies act etc.</a:t>
            </a:r>
          </a:p>
          <a:p>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776816"/>
          </a:xfrm>
        </p:spPr>
        <p:txBody>
          <a:bodyPr/>
          <a:lstStyle/>
          <a:p>
            <a:r>
              <a:rPr lang="en-US" dirty="0" smtClean="0"/>
              <a:t>Movements in India</a:t>
            </a:r>
            <a:endParaRPr lang="en-US" dirty="0"/>
          </a:p>
        </p:txBody>
      </p:sp>
      <p:sp>
        <p:nvSpPr>
          <p:cNvPr id="3" name="Content Placeholder 2"/>
          <p:cNvSpPr>
            <a:spLocks noGrp="1"/>
          </p:cNvSpPr>
          <p:nvPr>
            <p:ph idx="1"/>
          </p:nvPr>
        </p:nvSpPr>
        <p:spPr>
          <a:xfrm>
            <a:off x="342900" y="1371601"/>
            <a:ext cx="6172200" cy="6796618"/>
          </a:xfrm>
        </p:spPr>
        <p:txBody>
          <a:bodyPr/>
          <a:lstStyle/>
          <a:p>
            <a:r>
              <a:rPr lang="en-US" dirty="0" smtClean="0"/>
              <a:t>The National Health Assembly (NHA) in Calcutta on November 30 and December 1, 2000.</a:t>
            </a:r>
          </a:p>
          <a:p>
            <a:r>
              <a:rPr lang="en-US" dirty="0" smtClean="0"/>
              <a:t>Fourth Asia pacific conference on reproductive and sexual health rights in Hyderabad  (UNFPAoct2007)</a:t>
            </a:r>
          </a:p>
          <a:p>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700616"/>
          </a:xfrm>
        </p:spPr>
        <p:txBody>
          <a:bodyPr>
            <a:normAutofit fontScale="90000"/>
          </a:bodyPr>
          <a:lstStyle/>
          <a:p>
            <a:r>
              <a:rPr lang="en-US" dirty="0" smtClean="0"/>
              <a:t>Different organization </a:t>
            </a:r>
            <a:endParaRPr lang="en-US" dirty="0"/>
          </a:p>
        </p:txBody>
      </p:sp>
      <p:sp>
        <p:nvSpPr>
          <p:cNvPr id="3" name="Content Placeholder 2"/>
          <p:cNvSpPr>
            <a:spLocks noGrp="1"/>
          </p:cNvSpPr>
          <p:nvPr>
            <p:ph idx="1"/>
          </p:nvPr>
        </p:nvSpPr>
        <p:spPr>
          <a:xfrm>
            <a:off x="342900" y="1295401"/>
            <a:ext cx="6172200" cy="6872818"/>
          </a:xfrm>
        </p:spPr>
        <p:txBody>
          <a:bodyPr>
            <a:normAutofit fontScale="92500" lnSpcReduction="10000"/>
          </a:bodyPr>
          <a:lstStyle/>
          <a:p>
            <a:pPr>
              <a:buNone/>
            </a:pPr>
            <a:r>
              <a:rPr lang="en-US" dirty="0" smtClean="0"/>
              <a:t>National level</a:t>
            </a:r>
          </a:p>
          <a:p>
            <a:endParaRPr lang="en-US" dirty="0" smtClean="0"/>
          </a:p>
          <a:p>
            <a:r>
              <a:rPr lang="en-US" dirty="0" smtClean="0"/>
              <a:t>National Human right commission</a:t>
            </a:r>
          </a:p>
          <a:p>
            <a:r>
              <a:rPr lang="en-US" dirty="0" smtClean="0"/>
              <a:t>Jan </a:t>
            </a:r>
            <a:r>
              <a:rPr lang="en-US" dirty="0" err="1" smtClean="0"/>
              <a:t>swathya</a:t>
            </a:r>
            <a:r>
              <a:rPr lang="en-US" dirty="0" smtClean="0"/>
              <a:t> </a:t>
            </a:r>
            <a:r>
              <a:rPr lang="en-US" dirty="0" err="1" smtClean="0"/>
              <a:t>abhiyan</a:t>
            </a:r>
            <a:endParaRPr lang="en-US" dirty="0" smtClean="0"/>
          </a:p>
          <a:p>
            <a:pPr>
              <a:buNone/>
            </a:pPr>
            <a:endParaRPr lang="en-US" dirty="0" smtClean="0"/>
          </a:p>
          <a:p>
            <a:pPr>
              <a:buNone/>
            </a:pPr>
            <a:r>
              <a:rPr lang="en-US" dirty="0" smtClean="0"/>
              <a:t>Regional level</a:t>
            </a:r>
          </a:p>
          <a:p>
            <a:r>
              <a:rPr lang="en-US" dirty="0" smtClean="0"/>
              <a:t>AWAG (</a:t>
            </a:r>
            <a:r>
              <a:rPr lang="en-US" dirty="0" err="1" smtClean="0"/>
              <a:t>Ahmedabad</a:t>
            </a:r>
            <a:r>
              <a:rPr lang="en-US" dirty="0" smtClean="0"/>
              <a:t> Women's Action Group) women's and children  rights</a:t>
            </a:r>
          </a:p>
          <a:p>
            <a:r>
              <a:rPr lang="en-US" dirty="0" err="1" smtClean="0"/>
              <a:t>Prayas</a:t>
            </a:r>
            <a:r>
              <a:rPr lang="en-US" dirty="0" smtClean="0"/>
              <a:t> , </a:t>
            </a:r>
            <a:r>
              <a:rPr lang="en-US" dirty="0" err="1" smtClean="0"/>
              <a:t>chittogarh</a:t>
            </a:r>
            <a:r>
              <a:rPr lang="en-US" dirty="0" smtClean="0"/>
              <a:t> ,Rajasthan India.</a:t>
            </a:r>
          </a:p>
          <a:p>
            <a:endParaRPr lang="en-US" dirty="0" smtClean="0"/>
          </a:p>
          <a:p>
            <a:endParaRPr lang="en-US" dirty="0" smtClean="0"/>
          </a:p>
          <a:p>
            <a:pPr>
              <a:buNone/>
            </a:pPr>
            <a:r>
              <a:rPr lang="en-US" dirty="0" smtClean="0"/>
              <a:t> </a:t>
            </a:r>
          </a:p>
          <a:p>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04800"/>
            <a:ext cx="6172200" cy="685800"/>
          </a:xfrm>
        </p:spPr>
        <p:txBody>
          <a:bodyPr>
            <a:normAutofit/>
          </a:bodyPr>
          <a:lstStyle/>
          <a:p>
            <a:r>
              <a:rPr lang="en-US" sz="3600" dirty="0" smtClean="0">
                <a:latin typeface="Times New Roman" pitchFamily="18" charset="0"/>
                <a:cs typeface="Times New Roman" pitchFamily="18" charset="0"/>
              </a:rPr>
              <a:t>Reproductive and sexual rights</a:t>
            </a:r>
            <a:endParaRPr lang="en-US" sz="3600" dirty="0">
              <a:latin typeface="Times New Roman" pitchFamily="18" charset="0"/>
              <a:cs typeface="Times New Roman" pitchFamily="18" charset="0"/>
            </a:endParaRPr>
          </a:p>
        </p:txBody>
      </p:sp>
      <p:sp>
        <p:nvSpPr>
          <p:cNvPr id="3" name="Content Placeholder 2"/>
          <p:cNvSpPr>
            <a:spLocks noGrp="1"/>
          </p:cNvSpPr>
          <p:nvPr>
            <p:ph idx="1"/>
          </p:nvPr>
        </p:nvSpPr>
        <p:spPr>
          <a:xfrm>
            <a:off x="457200" y="914400"/>
            <a:ext cx="6172200" cy="7177619"/>
          </a:xfrm>
        </p:spPr>
        <p:txBody>
          <a:bodyPr>
            <a:normAutofit fontScale="92500" lnSpcReduction="20000"/>
          </a:bodyPr>
          <a:lstStyle/>
          <a:p>
            <a:pPr lvl="0">
              <a:buNone/>
            </a:pPr>
            <a:r>
              <a:rPr lang="en-US" dirty="0" smtClean="0"/>
              <a:t>   Why?</a:t>
            </a:r>
          </a:p>
          <a:p>
            <a:r>
              <a:rPr lang="en-US" dirty="0" smtClean="0"/>
              <a:t>Unwanted sexual relation including unwanted pregnancy and child birth.</a:t>
            </a:r>
          </a:p>
          <a:p>
            <a:r>
              <a:rPr lang="en-US" dirty="0" smtClean="0"/>
              <a:t>Physical, sexual and psychological violence in home, community and work place, including sexual abuse, sexual harassment and intimidation and rape.</a:t>
            </a:r>
          </a:p>
          <a:p>
            <a:pPr lvl="0"/>
            <a:r>
              <a:rPr lang="en-US" dirty="0" smtClean="0"/>
              <a:t>Coercive or unsafe contraceptive services and unsafe abortion</a:t>
            </a:r>
          </a:p>
          <a:p>
            <a:pPr lvl="0"/>
            <a:r>
              <a:rPr lang="en-US" dirty="0" smtClean="0"/>
              <a:t>Discrimination and violence on the basis of sexual orientation</a:t>
            </a:r>
          </a:p>
          <a:p>
            <a:pPr lvl="0"/>
            <a:r>
              <a:rPr lang="en-US" dirty="0" smtClean="0"/>
              <a:t>Transmission of sexually transmission of STDs and HIV AIDS</a:t>
            </a:r>
          </a:p>
          <a:p>
            <a:pPr lvl="0"/>
            <a:r>
              <a:rPr lang="en-US" dirty="0" smtClean="0"/>
              <a:t>Gang rape as a weapon of war.</a:t>
            </a:r>
          </a:p>
          <a:p>
            <a:pPr lvl="0">
              <a:buNone/>
            </a:pPr>
            <a:endParaRPr lang="en-US" dirty="0" smtClean="0"/>
          </a:p>
          <a:p>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1081616"/>
          </a:xfrm>
        </p:spPr>
        <p:txBody>
          <a:bodyPr>
            <a:normAutofit/>
          </a:bodyPr>
          <a:lstStyle/>
          <a:p>
            <a:r>
              <a:rPr lang="en-US" sz="3200" dirty="0" smtClean="0">
                <a:latin typeface="Times New Roman" pitchFamily="18" charset="0"/>
                <a:cs typeface="Times New Roman" pitchFamily="18" charset="0"/>
              </a:rPr>
              <a:t>Reproductive and sexual rights continues…….</a:t>
            </a:r>
            <a:endParaRPr lang="en-US" sz="3200" dirty="0"/>
          </a:p>
        </p:txBody>
      </p:sp>
      <p:sp>
        <p:nvSpPr>
          <p:cNvPr id="3" name="Content Placeholder 2"/>
          <p:cNvSpPr>
            <a:spLocks noGrp="1"/>
          </p:cNvSpPr>
          <p:nvPr>
            <p:ph idx="1"/>
          </p:nvPr>
        </p:nvSpPr>
        <p:spPr>
          <a:xfrm>
            <a:off x="342900" y="1524000"/>
            <a:ext cx="6172200" cy="7086599"/>
          </a:xfrm>
        </p:spPr>
        <p:txBody>
          <a:bodyPr>
            <a:normAutofit fontScale="92500" lnSpcReduction="20000"/>
          </a:bodyPr>
          <a:lstStyle/>
          <a:p>
            <a:pPr lvl="0">
              <a:buNone/>
            </a:pPr>
            <a:r>
              <a:rPr lang="en-US" dirty="0" smtClean="0"/>
              <a:t>What?</a:t>
            </a:r>
          </a:p>
          <a:p>
            <a:pPr lvl="0"/>
            <a:r>
              <a:rPr lang="en-US" dirty="0" smtClean="0"/>
              <a:t>To be informed about the family planning methods, along with the supportive counseling.</a:t>
            </a:r>
          </a:p>
          <a:p>
            <a:pPr lvl="0"/>
            <a:r>
              <a:rPr lang="en-US" dirty="0" smtClean="0"/>
              <a:t>To have access to safe, effective, affordable, and acceptable methods of family planning of their choice</a:t>
            </a:r>
          </a:p>
          <a:p>
            <a:pPr lvl="0"/>
            <a:r>
              <a:rPr lang="en-US" dirty="0" smtClean="0"/>
              <a:t>To appropriate full range of reproductive health-care services that include women to go safely to pregnancy and childbirth and provide couples with the best chance of having a healthy infant and get treatment for the sexually transmitted diseases if  required.</a:t>
            </a:r>
          </a:p>
          <a:p>
            <a:pPr lvl="0"/>
            <a:r>
              <a:rPr lang="en-US" dirty="0" smtClean="0"/>
              <a:t>Freedom from pressure and coercion.</a:t>
            </a:r>
            <a:endParaRPr lang="en-US" dirty="0"/>
          </a:p>
        </p:txBody>
      </p:sp>
      <p:sp>
        <p:nvSpPr>
          <p:cNvPr id="4" name="Rectangle 3"/>
          <p:cNvSpPr/>
          <p:nvPr/>
        </p:nvSpPr>
        <p:spPr>
          <a:xfrm>
            <a:off x="-1497013" y="-1391473"/>
            <a:ext cx="1714501" cy="2862322"/>
          </a:xfrm>
          <a:prstGeom prst="rect">
            <a:avLst/>
          </a:prstGeom>
        </p:spPr>
        <p:txBody>
          <a:bodyPr>
            <a:spAutoFit/>
          </a:bodyPr>
          <a:lstStyle/>
          <a:p>
            <a:pPr lvl="0" algn="ctr">
              <a:spcBef>
                <a:spcPct val="0"/>
              </a:spcBef>
            </a:pPr>
            <a:r>
              <a:rPr lang="en-US" sz="3600" dirty="0" smtClean="0">
                <a:solidFill>
                  <a:prstClr val="black"/>
                </a:solidFill>
                <a:latin typeface="Times New Roman" pitchFamily="18" charset="0"/>
                <a:ea typeface="+mj-ea"/>
                <a:cs typeface="Times New Roman" pitchFamily="18" charset="0"/>
              </a:rPr>
              <a:t>Reproductive and sexual rights</a:t>
            </a:r>
            <a:endParaRPr lang="en-US" sz="3600" dirty="0">
              <a:solidFill>
                <a:prstClr val="black"/>
              </a:solidFill>
              <a:ea typeface="+mj-ea"/>
              <a:cs typeface="+mj-cs"/>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0"/>
            <a:ext cx="6172200" cy="990600"/>
          </a:xfrm>
        </p:spPr>
        <p:txBody>
          <a:bodyPr>
            <a:normAutofit fontScale="90000"/>
          </a:bodyPr>
          <a:lstStyle/>
          <a:p>
            <a:r>
              <a:rPr lang="en-US" sz="3600" dirty="0" smtClean="0">
                <a:latin typeface="Times New Roman" pitchFamily="18" charset="0"/>
                <a:cs typeface="Times New Roman" pitchFamily="18" charset="0"/>
              </a:rPr>
              <a:t>Reproductive and sexual rights continues</a:t>
            </a:r>
            <a:r>
              <a:rPr lang="en-US" dirty="0" smtClean="0">
                <a:latin typeface="Times New Roman" pitchFamily="18" charset="0"/>
                <a:cs typeface="Times New Roman" pitchFamily="18" charset="0"/>
              </a:rPr>
              <a:t>…….</a:t>
            </a:r>
            <a:endParaRPr lang="en-US" dirty="0"/>
          </a:p>
        </p:txBody>
      </p:sp>
      <p:sp>
        <p:nvSpPr>
          <p:cNvPr id="3" name="Content Placeholder 2"/>
          <p:cNvSpPr>
            <a:spLocks noGrp="1"/>
          </p:cNvSpPr>
          <p:nvPr>
            <p:ph idx="1"/>
          </p:nvPr>
        </p:nvSpPr>
        <p:spPr>
          <a:xfrm>
            <a:off x="342900" y="838200"/>
            <a:ext cx="6172200" cy="8305800"/>
          </a:xfrm>
        </p:spPr>
        <p:txBody>
          <a:bodyPr>
            <a:normAutofit fontScale="92500" lnSpcReduction="20000"/>
          </a:bodyPr>
          <a:lstStyle/>
          <a:p>
            <a:pPr>
              <a:buNone/>
            </a:pPr>
            <a:r>
              <a:rPr lang="en-US" dirty="0" smtClean="0"/>
              <a:t>How?</a:t>
            </a:r>
          </a:p>
          <a:p>
            <a:r>
              <a:rPr lang="en-US" dirty="0" smtClean="0"/>
              <a:t>Awareness about the  rights in the community</a:t>
            </a:r>
          </a:p>
          <a:p>
            <a:r>
              <a:rPr lang="en-US" dirty="0" smtClean="0"/>
              <a:t>Strict societal pressure and intervention to stop sex selective abortion.</a:t>
            </a:r>
          </a:p>
          <a:p>
            <a:r>
              <a:rPr lang="en-US" dirty="0" smtClean="0"/>
              <a:t>Provision of quality ante natal check-up  at all level </a:t>
            </a:r>
          </a:p>
          <a:p>
            <a:r>
              <a:rPr lang="en-US" dirty="0" smtClean="0"/>
              <a:t>Provision of safe delivery in all the health institutes with regular post natal checkups</a:t>
            </a:r>
          </a:p>
          <a:p>
            <a:r>
              <a:rPr lang="en-US" dirty="0" smtClean="0"/>
              <a:t>Provision of emergency transport in case of Obstetric Emergency</a:t>
            </a:r>
          </a:p>
          <a:p>
            <a:r>
              <a:rPr lang="en-US" dirty="0" smtClean="0"/>
              <a:t>Proper dissemination information for awareness with adequate availability and accessibility of contraceptive .</a:t>
            </a:r>
          </a:p>
          <a:p>
            <a:r>
              <a:rPr lang="en-US" dirty="0" smtClean="0"/>
              <a:t>Provision of treatment of RTI and STDs along with easy availability of the medicines.</a:t>
            </a:r>
          </a:p>
          <a:p>
            <a:endParaRPr lang="en-US" dirty="0" smtClean="0"/>
          </a:p>
          <a:p>
            <a:endParaRPr lang="en-US" dirty="0" smtClean="0"/>
          </a:p>
          <a:p>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853016"/>
          </a:xfrm>
        </p:spPr>
        <p:txBody>
          <a:bodyPr>
            <a:normAutofit fontScale="90000"/>
          </a:bodyPr>
          <a:lstStyle/>
          <a:p>
            <a:r>
              <a:rPr lang="en-US" sz="3600" dirty="0" smtClean="0">
                <a:latin typeface="Times New Roman" pitchFamily="18" charset="0"/>
                <a:cs typeface="Times New Roman" pitchFamily="18" charset="0"/>
              </a:rPr>
              <a:t>Reproductive and sexual rights continues…….</a:t>
            </a:r>
            <a:endParaRPr lang="en-US" sz="3600" dirty="0"/>
          </a:p>
        </p:txBody>
      </p:sp>
      <p:sp>
        <p:nvSpPr>
          <p:cNvPr id="3" name="Content Placeholder 2"/>
          <p:cNvSpPr>
            <a:spLocks noGrp="1"/>
          </p:cNvSpPr>
          <p:nvPr>
            <p:ph idx="1"/>
          </p:nvPr>
        </p:nvSpPr>
        <p:spPr>
          <a:xfrm>
            <a:off x="342900" y="1219200"/>
            <a:ext cx="6172200" cy="7391399"/>
          </a:xfrm>
        </p:spPr>
        <p:txBody>
          <a:bodyPr/>
          <a:lstStyle/>
          <a:p>
            <a:r>
              <a:rPr lang="en-US" dirty="0" smtClean="0"/>
              <a:t>Strict law and societal pressure  to stop early marriages .</a:t>
            </a:r>
          </a:p>
          <a:p>
            <a:r>
              <a:rPr lang="en-US" dirty="0" smtClean="0"/>
              <a:t>Strict  law and societal pressure to violence against women.</a:t>
            </a:r>
          </a:p>
          <a:p>
            <a:r>
              <a:rPr lang="en-US" dirty="0" smtClean="0"/>
              <a:t>Safe environment at work place.</a:t>
            </a:r>
          </a:p>
          <a:p>
            <a:r>
              <a:rPr lang="en-US" dirty="0" smtClean="0"/>
              <a:t>More emphasis on  girl child educations.</a:t>
            </a:r>
          </a:p>
          <a:p>
            <a:pPr>
              <a:buNone/>
            </a:pPr>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0"/>
            <a:ext cx="6172200" cy="1219200"/>
          </a:xfrm>
        </p:spPr>
        <p:txBody>
          <a:bodyPr>
            <a:normAutofit fontScale="90000"/>
          </a:bodyPr>
          <a:lstStyle/>
          <a:p>
            <a:r>
              <a:rPr lang="en-US" dirty="0" smtClean="0"/>
              <a:t>Concern about health right in present scenario</a:t>
            </a:r>
            <a:endParaRPr lang="en-US" dirty="0"/>
          </a:p>
        </p:txBody>
      </p:sp>
      <p:sp>
        <p:nvSpPr>
          <p:cNvPr id="3" name="Content Placeholder 2"/>
          <p:cNvSpPr>
            <a:spLocks noGrp="1"/>
          </p:cNvSpPr>
          <p:nvPr>
            <p:ph idx="1"/>
          </p:nvPr>
        </p:nvSpPr>
        <p:spPr>
          <a:xfrm>
            <a:off x="342900" y="1295400"/>
            <a:ext cx="6172200" cy="7238999"/>
          </a:xfrm>
        </p:spPr>
        <p:txBody>
          <a:bodyPr/>
          <a:lstStyle/>
          <a:p>
            <a:r>
              <a:rPr lang="en-US" sz="2800" i="1" dirty="0" smtClean="0">
                <a:latin typeface="Times New Roman" pitchFamily="18" charset="0"/>
                <a:cs typeface="Times New Roman" pitchFamily="18" charset="0"/>
              </a:rPr>
              <a:t>We </a:t>
            </a:r>
            <a:r>
              <a:rPr lang="en-US" sz="2800" i="1" dirty="0" err="1" smtClean="0">
                <a:latin typeface="Times New Roman" pitchFamily="18" charset="0"/>
                <a:cs typeface="Times New Roman" pitchFamily="18" charset="0"/>
              </a:rPr>
              <a:t>recognise</a:t>
            </a:r>
            <a:r>
              <a:rPr lang="en-US" sz="2800" i="1" dirty="0" smtClean="0">
                <a:latin typeface="Times New Roman" pitchFamily="18" charset="0"/>
                <a:cs typeface="Times New Roman" pitchFamily="18" charset="0"/>
              </a:rPr>
              <a:t> health as an inalienable human right that every individual can justly claim. So long as wide health inequalities exist in our country and access to essential health care is not universally assured, we would fall short in both economic planning and in our moral obligation to all citizens."</a:t>
            </a:r>
            <a:r>
              <a:rPr lang="en-US" sz="2800" dirty="0" smtClean="0">
                <a:latin typeface="Times New Roman" pitchFamily="18" charset="0"/>
                <a:cs typeface="Times New Roman" pitchFamily="18" charset="0"/>
              </a:rPr>
              <a:t> </a:t>
            </a:r>
            <a:r>
              <a:rPr lang="en-US" dirty="0" smtClean="0">
                <a:latin typeface="Times New Roman" pitchFamily="18" charset="0"/>
                <a:cs typeface="Times New Roman" pitchFamily="18" charset="0"/>
              </a:rPr>
              <a:t>These sentiments were expressed not by an activist demanding the Right to Health but by Prime Minister </a:t>
            </a:r>
            <a:r>
              <a:rPr lang="en-US" dirty="0" err="1" smtClean="0">
                <a:latin typeface="Times New Roman" pitchFamily="18" charset="0"/>
                <a:cs typeface="Times New Roman" pitchFamily="18" charset="0"/>
              </a:rPr>
              <a:t>Manmohan</a:t>
            </a:r>
            <a:r>
              <a:rPr lang="en-US" dirty="0" smtClean="0">
                <a:latin typeface="Times New Roman" pitchFamily="18" charset="0"/>
                <a:cs typeface="Times New Roman" pitchFamily="18" charset="0"/>
              </a:rPr>
              <a:t> Singh</a:t>
            </a:r>
            <a:r>
              <a:rPr lang="en-US" dirty="0" smtClean="0"/>
              <a:t>. 7 </a:t>
            </a:r>
            <a:r>
              <a:rPr lang="en-US" dirty="0" err="1" smtClean="0"/>
              <a:t>oct</a:t>
            </a:r>
            <a:r>
              <a:rPr lang="en-US" dirty="0" smtClean="0"/>
              <a:t> 2005 AIIMS New Delhi</a:t>
            </a:r>
          </a:p>
        </p:txBody>
      </p: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1081616"/>
          </a:xfrm>
        </p:spPr>
        <p:txBody>
          <a:bodyPr/>
          <a:lstStyle/>
          <a:p>
            <a:r>
              <a:rPr lang="en-US" dirty="0" smtClean="0"/>
              <a:t>What is right?</a:t>
            </a:r>
            <a:endParaRPr lang="en-US" dirty="0"/>
          </a:p>
        </p:txBody>
      </p:sp>
      <p:sp>
        <p:nvSpPr>
          <p:cNvPr id="3" name="Content Placeholder 2"/>
          <p:cNvSpPr>
            <a:spLocks noGrp="1"/>
          </p:cNvSpPr>
          <p:nvPr>
            <p:ph idx="1"/>
          </p:nvPr>
        </p:nvSpPr>
        <p:spPr/>
        <p:txBody>
          <a:bodyPr/>
          <a:lstStyle/>
          <a:p>
            <a:r>
              <a:rPr lang="en-US" dirty="0" smtClean="0"/>
              <a:t>Right</a:t>
            </a:r>
          </a:p>
          <a:p>
            <a:r>
              <a:rPr lang="en-US" dirty="0" smtClean="0"/>
              <a:t>Duties</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853016"/>
          </a:xfrm>
        </p:spPr>
        <p:txBody>
          <a:bodyPr/>
          <a:lstStyle/>
          <a:p>
            <a:r>
              <a:rPr lang="en-US" dirty="0" smtClean="0"/>
              <a:t>Types of right</a:t>
            </a:r>
            <a:endParaRPr lang="en-US" dirty="0"/>
          </a:p>
        </p:txBody>
      </p:sp>
      <p:sp>
        <p:nvSpPr>
          <p:cNvPr id="3" name="Content Placeholder 2"/>
          <p:cNvSpPr>
            <a:spLocks noGrp="1"/>
          </p:cNvSpPr>
          <p:nvPr>
            <p:ph idx="1"/>
          </p:nvPr>
        </p:nvSpPr>
        <p:spPr>
          <a:xfrm>
            <a:off x="342900" y="1143001"/>
            <a:ext cx="6172200" cy="7025218"/>
          </a:xfrm>
        </p:spPr>
        <p:txBody>
          <a:bodyPr/>
          <a:lstStyle/>
          <a:p>
            <a:r>
              <a:rPr lang="en-US" b="1" dirty="0" smtClean="0">
                <a:latin typeface="Times New Roman" pitchFamily="18" charset="0"/>
                <a:cs typeface="Times New Roman" pitchFamily="18" charset="0"/>
              </a:rPr>
              <a:t>Fundamental right</a:t>
            </a:r>
            <a:r>
              <a:rPr lang="en-US" dirty="0" smtClean="0">
                <a:latin typeface="Times New Roman" pitchFamily="18" charset="0"/>
                <a:cs typeface="Times New Roman" pitchFamily="18" charset="0"/>
              </a:rPr>
              <a:t> : right that has its origin in a country's constitution or that is necessarily implied from the terms of that constitution. These fundamental rights usually encompass those rights considered natural human rights. (Atr12-35)</a:t>
            </a:r>
          </a:p>
          <a:p>
            <a:endParaRPr lang="en-US" dirty="0">
              <a:latin typeface="Times New Roman" pitchFamily="18" charset="0"/>
              <a:cs typeface="Times New Roman" pitchFamily="18"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Times New Roman" pitchFamily="18" charset="0"/>
                <a:cs typeface="Times New Roman" pitchFamily="18" charset="0"/>
              </a:rPr>
              <a:t>Health right</a:t>
            </a:r>
            <a:endParaRPr lang="en-US" dirty="0">
              <a:latin typeface="Times New Roman" pitchFamily="18" charset="0"/>
              <a:cs typeface="Times New Roman" pitchFamily="18" charset="0"/>
            </a:endParaRPr>
          </a:p>
        </p:txBody>
      </p:sp>
      <p:sp>
        <p:nvSpPr>
          <p:cNvPr id="3" name="Content Placeholder 2"/>
          <p:cNvSpPr>
            <a:spLocks noGrp="1"/>
          </p:cNvSpPr>
          <p:nvPr>
            <p:ph idx="1"/>
          </p:nvPr>
        </p:nvSpPr>
        <p:spPr/>
        <p:txBody>
          <a:bodyPr/>
          <a:lstStyle/>
          <a:p>
            <a:r>
              <a:rPr lang="en-US" dirty="0" smtClean="0">
                <a:latin typeface="Times New Roman" pitchFamily="18" charset="0"/>
                <a:cs typeface="Times New Roman" pitchFamily="18" charset="0"/>
              </a:rPr>
              <a:t>Definition: The enjoyment of the highest attainable standard of health is one of the fundamental rights of every human being without distinction or race, religion, political belief, economic or social condition.  (The World Health Organization's (WHO) constitution)</a:t>
            </a:r>
          </a:p>
          <a:p>
            <a:endParaRPr lang="en-US" dirty="0">
              <a:latin typeface="Times New Roman" pitchFamily="18" charset="0"/>
              <a:cs typeface="Times New Roman" pitchFamily="18"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Development of concept of health right</a:t>
            </a:r>
            <a:endParaRPr lang="en-US" dirty="0"/>
          </a:p>
        </p:txBody>
      </p:sp>
      <p:sp>
        <p:nvSpPr>
          <p:cNvPr id="3" name="Content Placeholder 2"/>
          <p:cNvSpPr>
            <a:spLocks noGrp="1"/>
          </p:cNvSpPr>
          <p:nvPr>
            <p:ph idx="1"/>
          </p:nvPr>
        </p:nvSpPr>
        <p:spPr/>
        <p:txBody>
          <a:bodyPr>
            <a:normAutofit lnSpcReduction="10000"/>
          </a:bodyPr>
          <a:lstStyle/>
          <a:p>
            <a:pPr lvl="0"/>
            <a:r>
              <a:rPr lang="en-US" dirty="0" smtClean="0"/>
              <a:t>The Moral Apprentices Act (1802) and Public Health Act (1848) The first laws containing health-related provisions in the industrial era</a:t>
            </a:r>
          </a:p>
          <a:p>
            <a:r>
              <a:rPr lang="en-US" dirty="0" smtClean="0"/>
              <a:t>After foundation of WHO, health was regarded as a public issue and recognized as a  right.</a:t>
            </a:r>
          </a:p>
          <a:p>
            <a:r>
              <a:rPr lang="en-US" dirty="0" smtClean="0"/>
              <a:t>Over the time several international and regional human right laws were made to support this concept for universal </a:t>
            </a:r>
            <a:r>
              <a:rPr lang="en-US" dirty="0" err="1" smtClean="0"/>
              <a:t>recognization</a:t>
            </a:r>
            <a:r>
              <a:rPr lang="en-US" dirty="0" smtClean="0"/>
              <a:t> of health right . </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853016"/>
          </a:xfrm>
        </p:spPr>
        <p:txBody>
          <a:bodyPr>
            <a:normAutofit fontScale="90000"/>
          </a:bodyPr>
          <a:lstStyle/>
          <a:p>
            <a:r>
              <a:rPr lang="en-US" sz="3600" dirty="0" smtClean="0"/>
              <a:t>Development of concept of health right</a:t>
            </a:r>
            <a:br>
              <a:rPr lang="en-US" sz="3600" dirty="0" smtClean="0"/>
            </a:br>
            <a:r>
              <a:rPr lang="en-US" sz="3600" dirty="0" smtClean="0"/>
              <a:t>continue……..</a:t>
            </a:r>
            <a:endParaRPr lang="en-US" sz="3600" dirty="0"/>
          </a:p>
        </p:txBody>
      </p:sp>
      <p:sp>
        <p:nvSpPr>
          <p:cNvPr id="3" name="Content Placeholder 2"/>
          <p:cNvSpPr>
            <a:spLocks noGrp="1"/>
          </p:cNvSpPr>
          <p:nvPr>
            <p:ph idx="1"/>
          </p:nvPr>
        </p:nvSpPr>
        <p:spPr>
          <a:xfrm>
            <a:off x="342900" y="1320801"/>
            <a:ext cx="6172200" cy="7111999"/>
          </a:xfrm>
        </p:spPr>
        <p:txBody>
          <a:bodyPr>
            <a:noAutofit/>
          </a:bodyPr>
          <a:lstStyle/>
          <a:p>
            <a:r>
              <a:rPr lang="en-US" sz="2400" dirty="0" smtClean="0"/>
              <a:t>To further strengthen  right to health1978 declaration of Alma –Ata on primary health care develop comprehensive health care systems with equitable distribution.</a:t>
            </a:r>
          </a:p>
          <a:p>
            <a:pPr lvl="0"/>
            <a:r>
              <a:rPr lang="en-US" sz="2400" dirty="0" smtClean="0"/>
              <a:t>The Declaration of Jakarta in 1977, include respect to human right  women empowerment, is one of the important topic of this declaration.</a:t>
            </a:r>
          </a:p>
          <a:p>
            <a:pPr lvl="0"/>
            <a:r>
              <a:rPr lang="en-US" sz="2400" dirty="0" smtClean="0"/>
              <a:t>The International Conference on Population and Development Cairo 1994, encompassed three goals related to reducing infant and maternal mortality, and guaranteeing universal access to reproductive health and family planning services)</a:t>
            </a:r>
          </a:p>
          <a:p>
            <a:pPr lvl="0"/>
            <a:r>
              <a:rPr lang="en-US" sz="2400" dirty="0" smtClean="0"/>
              <a:t>The Platform of Action of the Fourth World Conference on Women (Beijing, 1995), which adopted five strategic objectives aimed at improving women’s health worldwide.</a:t>
            </a:r>
          </a:p>
          <a:p>
            <a:endParaRPr lang="en-US" sz="2400" dirty="0" smtClean="0"/>
          </a:p>
          <a:p>
            <a:pPr lvl="0">
              <a:buNone/>
            </a:pPr>
            <a:endParaRPr lang="en-US" sz="2000" dirty="0" smtClean="0"/>
          </a:p>
          <a:p>
            <a:pPr lvl="0">
              <a:buNone/>
            </a:pPr>
            <a:r>
              <a:rPr lang="en-US" sz="2000" dirty="0" smtClean="0"/>
              <a:t> </a:t>
            </a:r>
          </a:p>
          <a:p>
            <a:endParaRPr lang="en-US" sz="20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649816"/>
          </a:xfrm>
        </p:spPr>
        <p:txBody>
          <a:bodyPr>
            <a:normAutofit fontScale="90000"/>
          </a:bodyPr>
          <a:lstStyle/>
          <a:p>
            <a:pPr lvl="0"/>
            <a:r>
              <a:rPr lang="en-US" dirty="0" smtClean="0"/>
              <a:t/>
            </a:r>
            <a:br>
              <a:rPr lang="en-US" dirty="0" smtClean="0"/>
            </a:br>
            <a:r>
              <a:rPr lang="en-US" dirty="0" smtClean="0"/>
              <a:t>Human right Vs Health right</a:t>
            </a:r>
            <a:r>
              <a:rPr lang="en-US" dirty="0"/>
              <a:t/>
            </a:r>
            <a:br>
              <a:rPr lang="en-US" dirty="0"/>
            </a:br>
            <a:endParaRPr lang="en-US" dirty="0"/>
          </a:p>
        </p:txBody>
      </p:sp>
      <p:pic>
        <p:nvPicPr>
          <p:cNvPr id="4" name="Content Placeholder 3"/>
          <p:cNvPicPr>
            <a:picLocks noGrp="1"/>
          </p:cNvPicPr>
          <p:nvPr>
            <p:ph idx="1"/>
          </p:nvPr>
        </p:nvPicPr>
        <p:blipFill>
          <a:blip r:embed="rId2"/>
          <a:srcRect/>
          <a:stretch>
            <a:fillRect/>
          </a:stretch>
        </p:blipFill>
        <p:spPr bwMode="auto">
          <a:xfrm>
            <a:off x="0" y="2438400"/>
            <a:ext cx="6858000" cy="5638800"/>
          </a:xfrm>
          <a:prstGeom prst="rect">
            <a:avLst/>
          </a:prstGeom>
          <a:noFill/>
          <a:ln w="9525">
            <a:noFill/>
            <a:miter lim="800000"/>
            <a:headEnd/>
            <a:tailEnd/>
          </a:ln>
        </p:spPr>
      </p:pic>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6172200" cy="853016"/>
          </a:xfrm>
        </p:spPr>
        <p:txBody>
          <a:bodyPr>
            <a:normAutofit fontScale="90000"/>
          </a:bodyPr>
          <a:lstStyle/>
          <a:p>
            <a:pPr lvl="0"/>
            <a:r>
              <a:rPr lang="en-US" sz="4000" dirty="0">
                <a:latin typeface="Times New Roman" pitchFamily="18" charset="0"/>
                <a:cs typeface="Times New Roman" pitchFamily="18" charset="0"/>
              </a:rPr>
              <a:t>Issues in health right</a:t>
            </a:r>
            <a:r>
              <a:rPr lang="en-US" dirty="0"/>
              <a:t/>
            </a:r>
            <a:br>
              <a:rPr lang="en-US" dirty="0"/>
            </a:br>
            <a:endParaRPr lang="en-US" dirty="0"/>
          </a:p>
        </p:txBody>
      </p:sp>
      <p:sp>
        <p:nvSpPr>
          <p:cNvPr id="3" name="Content Placeholder 2"/>
          <p:cNvSpPr>
            <a:spLocks noGrp="1"/>
          </p:cNvSpPr>
          <p:nvPr>
            <p:ph idx="1"/>
          </p:nvPr>
        </p:nvSpPr>
        <p:spPr>
          <a:xfrm>
            <a:off x="342900" y="1016000"/>
            <a:ext cx="6172200" cy="7721600"/>
          </a:xfrm>
        </p:spPr>
        <p:txBody>
          <a:bodyPr>
            <a:normAutofit fontScale="70000" lnSpcReduction="20000"/>
          </a:bodyPr>
          <a:lstStyle/>
          <a:p>
            <a:pPr lvl="0"/>
            <a:r>
              <a:rPr lang="en-US" dirty="0" smtClean="0">
                <a:latin typeface="Times New Roman" pitchFamily="18" charset="0"/>
                <a:cs typeface="Times New Roman" pitchFamily="18" charset="0"/>
              </a:rPr>
              <a:t>Attaining the highest degree of physical, mental reproductive and sexual health. </a:t>
            </a:r>
          </a:p>
          <a:p>
            <a:pPr lvl="0"/>
            <a:r>
              <a:rPr lang="en-US" dirty="0" smtClean="0">
                <a:latin typeface="Times New Roman" pitchFamily="18" charset="0"/>
                <a:cs typeface="Times New Roman" pitchFamily="18" charset="0"/>
              </a:rPr>
              <a:t>Equal access to adequate health care and health related service irrespective of sex, race, cast and economic status.</a:t>
            </a:r>
          </a:p>
          <a:p>
            <a:pPr lvl="0"/>
            <a:r>
              <a:rPr lang="en-US" dirty="0" smtClean="0">
                <a:latin typeface="Times New Roman" pitchFamily="18" charset="0"/>
                <a:cs typeface="Times New Roman" pitchFamily="18" charset="0"/>
              </a:rPr>
              <a:t>Equitable distribution of food.</a:t>
            </a:r>
          </a:p>
          <a:p>
            <a:pPr lvl="0"/>
            <a:r>
              <a:rPr lang="en-US" dirty="0" smtClean="0">
                <a:latin typeface="Times New Roman" pitchFamily="18" charset="0"/>
                <a:cs typeface="Times New Roman" pitchFamily="18" charset="0"/>
              </a:rPr>
              <a:t>Access to access of safe drinking water.</a:t>
            </a:r>
          </a:p>
          <a:p>
            <a:pPr lvl="0"/>
            <a:r>
              <a:rPr lang="en-US" dirty="0" smtClean="0">
                <a:latin typeface="Times New Roman" pitchFamily="18" charset="0"/>
                <a:cs typeface="Times New Roman" pitchFamily="18" charset="0"/>
              </a:rPr>
              <a:t>Adequate standard of living.</a:t>
            </a:r>
          </a:p>
          <a:p>
            <a:pPr lvl="0"/>
            <a:r>
              <a:rPr lang="en-US" dirty="0" smtClean="0">
                <a:latin typeface="Times New Roman" pitchFamily="18" charset="0"/>
                <a:cs typeface="Times New Roman" pitchFamily="18" charset="0"/>
              </a:rPr>
              <a:t>Right of having safe and healthy environment.</a:t>
            </a:r>
          </a:p>
          <a:p>
            <a:pPr lvl="0"/>
            <a:r>
              <a:rPr lang="en-US" dirty="0" smtClean="0">
                <a:latin typeface="Times New Roman" pitchFamily="18" charset="0"/>
                <a:cs typeface="Times New Roman" pitchFamily="18" charset="0"/>
              </a:rPr>
              <a:t>Human right to the safe and healthy work place and adequate protection for pregnant women in work </a:t>
            </a:r>
          </a:p>
          <a:p>
            <a:pPr lvl="0"/>
            <a:r>
              <a:rPr lang="en-US" dirty="0" smtClean="0">
                <a:latin typeface="Times New Roman" pitchFamily="18" charset="0"/>
                <a:cs typeface="Times New Roman" pitchFamily="18" charset="0"/>
              </a:rPr>
              <a:t>Right to freedom from discrimination and discriminatory social practice including pre natal sex selection, female infanticide and female genital mutilation. </a:t>
            </a:r>
          </a:p>
          <a:p>
            <a:pPr lvl="0"/>
            <a:r>
              <a:rPr lang="en-US" dirty="0" smtClean="0">
                <a:latin typeface="Times New Roman" pitchFamily="18" charset="0"/>
                <a:cs typeface="Times New Roman" pitchFamily="18" charset="0"/>
              </a:rPr>
              <a:t>Right to access to education and information related to health (including reproductive health and family planning to enable couples and individuals to decide freely and responsibly all matters of reproduction and sexuality)</a:t>
            </a:r>
          </a:p>
          <a:p>
            <a:pPr lvl="0"/>
            <a:r>
              <a:rPr lang="en-US" dirty="0" smtClean="0">
                <a:latin typeface="Times New Roman" pitchFamily="18" charset="0"/>
                <a:cs typeface="Times New Roman" pitchFamily="18" charset="0"/>
              </a:rPr>
              <a:t>Human right of the child to an environment appropriate for physical and mental development.</a:t>
            </a:r>
          </a:p>
          <a:p>
            <a:endParaRPr lang="en-US" dirty="0">
              <a:latin typeface="Times New Roman" pitchFamily="18" charset="0"/>
              <a:cs typeface="Times New Roman" pitchFamily="18"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latin typeface="Times New Roman" pitchFamily="18" charset="0"/>
                <a:cs typeface="Times New Roman" pitchFamily="18" charset="0"/>
              </a:rPr>
              <a:t>International movement for health right</a:t>
            </a:r>
            <a:endParaRPr lang="en-US" dirty="0">
              <a:latin typeface="Times New Roman" pitchFamily="18" charset="0"/>
              <a:cs typeface="Times New Roman" pitchFamily="18" charset="0"/>
            </a:endParaRPr>
          </a:p>
        </p:txBody>
      </p:sp>
      <p:sp>
        <p:nvSpPr>
          <p:cNvPr id="3" name="Content Placeholder 2"/>
          <p:cNvSpPr>
            <a:spLocks noGrp="1"/>
          </p:cNvSpPr>
          <p:nvPr>
            <p:ph idx="1"/>
          </p:nvPr>
        </p:nvSpPr>
        <p:spPr/>
        <p:txBody>
          <a:bodyPr/>
          <a:lstStyle/>
          <a:p>
            <a:pPr lvl="0"/>
            <a:r>
              <a:rPr lang="en-US" dirty="0" smtClean="0">
                <a:latin typeface="Times New Roman" pitchFamily="18" charset="0"/>
                <a:cs typeface="Times New Roman" pitchFamily="18" charset="0"/>
              </a:rPr>
              <a:t>International </a:t>
            </a:r>
            <a:r>
              <a:rPr lang="en-US" dirty="0" err="1" smtClean="0">
                <a:latin typeface="Times New Roman" pitchFamily="18" charset="0"/>
                <a:cs typeface="Times New Roman" pitchFamily="18" charset="0"/>
              </a:rPr>
              <a:t>convenant</a:t>
            </a:r>
            <a:r>
              <a:rPr lang="en-US" dirty="0" smtClean="0">
                <a:latin typeface="Times New Roman" pitchFamily="18" charset="0"/>
                <a:cs typeface="Times New Roman" pitchFamily="18" charset="0"/>
              </a:rPr>
              <a:t> on civil and political right (art. 26)</a:t>
            </a:r>
          </a:p>
          <a:p>
            <a:pPr lvl="0"/>
            <a:r>
              <a:rPr lang="en-US" dirty="0" smtClean="0">
                <a:latin typeface="Times New Roman" pitchFamily="18" charset="0"/>
                <a:cs typeface="Times New Roman" pitchFamily="18" charset="0"/>
              </a:rPr>
              <a:t>American Declaration on the Rights and Duties of Man (art. 33) </a:t>
            </a:r>
          </a:p>
          <a:p>
            <a:pPr lvl="0"/>
            <a:r>
              <a:rPr lang="en-US" dirty="0" smtClean="0">
                <a:latin typeface="Times New Roman" pitchFamily="18" charset="0"/>
                <a:cs typeface="Times New Roman" pitchFamily="18" charset="0"/>
              </a:rPr>
              <a:t>African Charter on Human and Peoples’ Rights (art. 16) </a:t>
            </a:r>
          </a:p>
          <a:p>
            <a:pPr lvl="0"/>
            <a:r>
              <a:rPr lang="en-US" dirty="0" err="1" smtClean="0">
                <a:latin typeface="Times New Roman" pitchFamily="18" charset="0"/>
                <a:cs typeface="Times New Roman" pitchFamily="18" charset="0"/>
              </a:rPr>
              <a:t>Narobi</a:t>
            </a:r>
            <a:r>
              <a:rPr lang="en-US" dirty="0" smtClean="0">
                <a:latin typeface="Times New Roman" pitchFamily="18" charset="0"/>
                <a:cs typeface="Times New Roman" pitchFamily="18" charset="0"/>
              </a:rPr>
              <a:t> forward looking strategies </a:t>
            </a:r>
            <a:r>
              <a:rPr lang="en-US" dirty="0" err="1" smtClean="0">
                <a:latin typeface="Times New Roman" pitchFamily="18" charset="0"/>
                <a:cs typeface="Times New Roman" pitchFamily="18" charset="0"/>
              </a:rPr>
              <a:t>para</a:t>
            </a:r>
            <a:r>
              <a:rPr lang="en-US" dirty="0" smtClean="0">
                <a:latin typeface="Times New Roman" pitchFamily="18" charset="0"/>
                <a:cs typeface="Times New Roman" pitchFamily="18" charset="0"/>
              </a:rPr>
              <a:t> 156- reproductive and sexual rights</a:t>
            </a:r>
          </a:p>
          <a:p>
            <a:pPr lvl="0"/>
            <a:r>
              <a:rPr lang="en-US" dirty="0" smtClean="0">
                <a:latin typeface="Times New Roman" pitchFamily="18" charset="0"/>
                <a:cs typeface="Times New Roman" pitchFamily="18" charset="0"/>
              </a:rPr>
              <a:t>World conference on international year Mexico city 1975 art. 11</a:t>
            </a:r>
          </a:p>
          <a:p>
            <a:pPr lvl="0"/>
            <a:endParaRPr lang="en-US" dirty="0" smtClean="0">
              <a:latin typeface="Times New Roman" pitchFamily="18" charset="0"/>
              <a:cs typeface="Times New Roman" pitchFamily="18" charset="0"/>
            </a:endParaRPr>
          </a:p>
          <a:p>
            <a:pPr lvl="0"/>
            <a:endParaRPr lang="en-US" dirty="0" smtClean="0">
              <a:latin typeface="Times New Roman" pitchFamily="18" charset="0"/>
              <a:cs typeface="Times New Roman" pitchFamily="18" charset="0"/>
            </a:endParaRPr>
          </a:p>
          <a:p>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947</TotalTime>
  <Words>1142</Words>
  <Application>Microsoft Office PowerPoint</Application>
  <PresentationFormat>On-screen Show (4:3)</PresentationFormat>
  <Paragraphs>124</Paragraphs>
  <Slides>19</Slides>
  <Notes>0</Notes>
  <HiddenSlides>1</HiddenSlides>
  <MMClips>0</MMClips>
  <ScaleCrop>false</ScaleCrop>
  <HeadingPairs>
    <vt:vector size="4" baseType="variant">
      <vt:variant>
        <vt:lpstr>Theme</vt:lpstr>
      </vt:variant>
      <vt:variant>
        <vt:i4>1</vt:i4>
      </vt:variant>
      <vt:variant>
        <vt:lpstr>Slide Titles</vt:lpstr>
      </vt:variant>
      <vt:variant>
        <vt:i4>19</vt:i4>
      </vt:variant>
    </vt:vector>
  </HeadingPairs>
  <TitlesOfParts>
    <vt:vector size="20" baseType="lpstr">
      <vt:lpstr>Office Theme</vt:lpstr>
      <vt:lpstr>Health Right:  The right concept</vt:lpstr>
      <vt:lpstr>What is right?</vt:lpstr>
      <vt:lpstr>Types of right</vt:lpstr>
      <vt:lpstr>Health right</vt:lpstr>
      <vt:lpstr>Development of concept of health right</vt:lpstr>
      <vt:lpstr>Development of concept of health right continue……..</vt:lpstr>
      <vt:lpstr> Human right Vs Health right </vt:lpstr>
      <vt:lpstr>Issues in health right </vt:lpstr>
      <vt:lpstr>International movement for health right</vt:lpstr>
      <vt:lpstr>Current scenario in India</vt:lpstr>
      <vt:lpstr> Health rights in constitution and law </vt:lpstr>
      <vt:lpstr>Health rights Indian constitution and law…….</vt:lpstr>
      <vt:lpstr>Movements in India</vt:lpstr>
      <vt:lpstr>Different organization </vt:lpstr>
      <vt:lpstr>Reproductive and sexual rights</vt:lpstr>
      <vt:lpstr>Reproductive and sexual rights continues…….</vt:lpstr>
      <vt:lpstr>Reproductive and sexual rights continues…….</vt:lpstr>
      <vt:lpstr>Reproductive and sexual rights continues…….</vt:lpstr>
      <vt:lpstr>Concern about health right in present scenario</vt:lpstr>
    </vt:vector>
  </TitlesOfParts>
  <Company>MGIMS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Health Right</dc:title>
  <dc:creator>Preeti</dc:creator>
  <cp:lastModifiedBy>Preeti</cp:lastModifiedBy>
  <cp:revision>33</cp:revision>
  <dcterms:created xsi:type="dcterms:W3CDTF">2008-02-18T15:36:07Z</dcterms:created>
  <dcterms:modified xsi:type="dcterms:W3CDTF">2008-02-21T03:25:10Z</dcterms:modified>
</cp:coreProperties>
</file>

<file path=docProps/thumbnail.jpeg>
</file>